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0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5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6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1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0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6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9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0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4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1824-82D9-4BE5-9A1B-AB3120E5C0C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8B24-2320-44D1-A55B-AC8EAB41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Приваблива бібліотека</a:t>
            </a:r>
            <a:r>
              <a:rPr lang="en-US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Сучасний підхід до організації бібліотечного простору.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Завідувач бібліотеки МТФК ОНТУ</a:t>
            </a:r>
          </a:p>
          <a:p>
            <a:pPr algn="r"/>
            <a:r>
              <a:rPr lang="uk-UA" dirty="0" smtClean="0"/>
              <a:t>Алла ОЛЯНОВСЬКА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3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Дякую за увагу!</a:t>
            </a:r>
            <a:endParaRPr lang="ru-RU" sz="13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4"/>
            <a:ext cx="3932237" cy="487362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Кожний куточок приміщення бібліотеки можливо  зробити  якомога зручнішим і привабливішим для користувачів, адже бібліотекам потрібно не лише забезпечувати максимальний об'єм інформації з вільним і рівним доступом до неї, але і створює комфортне інтелектуальне середовище, здатне залучати і виховувати нові покоління читачів.</a:t>
            </a:r>
          </a:p>
          <a:p>
            <a:r>
              <a:rPr lang="uk-UA" sz="2000" dirty="0" smtClean="0"/>
              <a:t>Резюмуючи, зазначимо, що всі базові функції бібліотеки можуть бути поєднані в одному просторі й ефективно виконуватися.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44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>
                <a:latin typeface="Monotype Corsiva" panose="03010101010201010101" pitchFamily="66" charset="0"/>
              </a:rPr>
              <a:t>Приваблива</a:t>
            </a:r>
            <a:r>
              <a:rPr lang="ru-RU" sz="5400" dirty="0" smtClean="0">
                <a:latin typeface="Monotype Corsiva" panose="03010101010201010101" pitchFamily="66" charset="0"/>
              </a:rPr>
              <a:t> </a:t>
            </a:r>
            <a:r>
              <a:rPr lang="ru-RU" sz="5400" dirty="0" err="1" smtClean="0">
                <a:latin typeface="Monotype Corsiva" panose="03010101010201010101" pitchFamily="66" charset="0"/>
              </a:rPr>
              <a:t>бібліотека</a:t>
            </a:r>
            <a:r>
              <a:rPr lang="ru-RU" sz="5400" dirty="0" smtClean="0">
                <a:latin typeface="Monotype Corsiva" panose="03010101010201010101" pitchFamily="66" charset="0"/>
              </a:rPr>
              <a:t>.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Завдання створення позитивної репутації (позитивного іміджу), доброзичливого ставлення громадськості до бібліотеки сьогодні набуває особливої актуальності. Завдяки діяльності бібліотекарів формуються та закріплюються позитивні враження у суспільній думці.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56" y="1199096"/>
            <a:ext cx="2495616" cy="3327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71" y="1250371"/>
            <a:ext cx="2179178" cy="2905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80" y="3250515"/>
            <a:ext cx="2476896" cy="3302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84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76250"/>
            <a:ext cx="5181600" cy="570071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Трансформаційні процеси, які відбуваються в сучасному українському суспільстві, прийнята Урядом Стратегія розвитку бібліотечної справи до 2025 року «Якісні зміни бібліотек для забезпечення сталого розвитку України», вимагають перегляду пріоритетів у роботі бібліотек, створення їх гнучкої та динамічної структури, комфортного середовища, впровадження варіативних моделей бібліотек, зонування бібліотечного простору, використання інформаційно-комунікативних технологій, що забезпечить надання широкого спектру традиційних та інноваційних послуг.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76250"/>
            <a:ext cx="5181600" cy="570071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 сучасному світі бібліотека перестає бути місцем, де зберігаються книги, а стає дійсно громадським центром спілкування, комфортним і максимально зручним для відвідувачів, з можливістю реалізувати власні культурно-освітні, дозвільні, інтелектуальні потреби та ідеї. Сьогодні все частіше можна почути вираз «Бібліотека - третє місце», «Відкритий простір бібліотеки». Тому на перший план виноситься проблема організації бібліотечного простору.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504825"/>
            <a:ext cx="5181600" cy="5672138"/>
          </a:xfrm>
        </p:spPr>
        <p:txBody>
          <a:bodyPr>
            <a:normAutofit/>
          </a:bodyPr>
          <a:lstStyle/>
          <a:p>
            <a:r>
              <a:rPr lang="uk-UA" dirty="0" smtClean="0"/>
              <a:t>Оскільки бібліотека починається з вестибюлю, в цій зоні варто розмістити актуальну інформацію: відомості про заклад, перелік послуг, які надаються, анонси заходів, інформацію про активних читачів, дарувальників книг.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4" y="728564"/>
            <a:ext cx="3343275" cy="33710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19" y="3952875"/>
            <a:ext cx="567404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Monotype Corsiva" panose="03010101010201010101" pitchFamily="66" charset="0"/>
              </a:rPr>
              <a:t>Сучасний підхід до організації бібліотечного простору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Bahnschrift Condensed" panose="020B0502040204020203" pitchFamily="34" charset="0"/>
              </a:rPr>
              <a:t>Сучасний заклад покликаний</a:t>
            </a:r>
          </a:p>
          <a:p>
            <a:r>
              <a:rPr lang="uk-UA" dirty="0" smtClean="0">
                <a:latin typeface="Bahnschrift Condensed" panose="020B0502040204020203" pitchFamily="34" charset="0"/>
              </a:rPr>
              <a:t>бути багатофункціональним, з «гучними» і «тихими» зонами, </a:t>
            </a:r>
          </a:p>
          <a:p>
            <a:r>
              <a:rPr lang="uk-UA" dirty="0" smtClean="0">
                <a:latin typeface="Bahnschrift Condensed" panose="020B0502040204020203" pitchFamily="34" charset="0"/>
              </a:rPr>
              <a:t>З відкритими просторами і відокремленими місцями відпочинку.</a:t>
            </a:r>
          </a:p>
          <a:p>
            <a:r>
              <a:rPr lang="uk-UA" dirty="0" smtClean="0">
                <a:latin typeface="Bahnschrift Condensed" panose="020B0502040204020203" pitchFamily="34" charset="0"/>
              </a:rPr>
              <a:t>Перш за все рекомендуємо звернути увагу на інтер'єр,</a:t>
            </a:r>
          </a:p>
          <a:p>
            <a:r>
              <a:rPr lang="uk-UA" dirty="0" smtClean="0">
                <a:latin typeface="Bahnschrift Condensed" panose="020B0502040204020203" pitchFamily="34" charset="0"/>
              </a:rPr>
              <a:t>Який створюється з врахуванням регіональних, історикокраєзнавчих та етнокультурних особливостей. </a:t>
            </a:r>
          </a:p>
          <a:p>
            <a:endParaRPr lang="uk-UA" dirty="0">
              <a:latin typeface="Bahnschrif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38826" y="1507194"/>
            <a:ext cx="5514974" cy="4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За уподобанням користувачів у бібліотеці пропонуємо створити різні читацькі зони. 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Bahnschrift" panose="020B0502040204020203" pitchFamily="34" charset="0"/>
              </a:rPr>
              <a:t>Кожна з цих зон може бути багатофункціональною. Це, так звана, "гнучка система" простору, що передбачає зони для навчання, натхнення, місце зустрічі, простір подій. Ці простори мають функціонувати за такими принципами:</a:t>
            </a:r>
          </a:p>
          <a:p>
            <a:r>
              <a:rPr lang="uk-UA" dirty="0" smtClean="0">
                <a:latin typeface="Bahnschrift" panose="020B0502040204020203" pitchFamily="34" charset="0"/>
              </a:rPr>
              <a:t>відкритість, комфортність, креативність, </a:t>
            </a:r>
            <a:r>
              <a:rPr lang="uk-UA" dirty="0" err="1" smtClean="0">
                <a:latin typeface="Bahnschrift" panose="020B0502040204020203" pitchFamily="34" charset="0"/>
              </a:rPr>
              <a:t>трансформованість</a:t>
            </a:r>
            <a:r>
              <a:rPr lang="uk-UA" dirty="0" smtClean="0">
                <a:latin typeface="Bahnschrift" panose="020B0502040204020203" pitchFamily="34" charset="0"/>
              </a:rPr>
              <a:t> (мобільність), багатофункціональність, чіткість (навігація по бібліотеці), безпека. При створенні таких видів бібліотечних просторів, радимо звернути увагу на розміщення меблів, перш за все, книжкових і виставкових стелажів. Саме розстановка і зовнішній вигляд стелажів визначають стиль всієї бібліотеки</a:t>
            </a:r>
            <a:r>
              <a:rPr lang="ru-RU" dirty="0" smtClean="0">
                <a:latin typeface="Bahnschrift" panose="020B0502040204020203" pitchFamily="34" charset="0"/>
              </a:rPr>
              <a:t>. </a:t>
            </a:r>
            <a:endParaRPr lang="ru-RU" dirty="0">
              <a:latin typeface="Bahnschrift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64732" y="1825625"/>
            <a:ext cx="2338540" cy="2002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582" y="1808533"/>
            <a:ext cx="2724150" cy="2019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777" y="3845607"/>
            <a:ext cx="4452761" cy="24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921" y="364293"/>
            <a:ext cx="5181600" cy="5812669"/>
          </a:xfrm>
        </p:spPr>
        <p:txBody>
          <a:bodyPr/>
          <a:lstStyle/>
          <a:p>
            <a:r>
              <a:rPr lang="uk-UA" dirty="0" smtClean="0"/>
              <a:t>Доречно створювати в бібліотеках рекреаційні зони для читачів із зручними для відпочинку і читання меблями: столиками, кріслами, </a:t>
            </a:r>
            <a:r>
              <a:rPr lang="uk-UA" dirty="0" err="1" smtClean="0"/>
              <a:t>банкетками</a:t>
            </a:r>
            <a:r>
              <a:rPr lang="uk-UA" dirty="0" smtClean="0"/>
              <a:t> і диванчиками. У цих зонах можна створити куточки інтелектуального відпочинку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37" y="528069"/>
            <a:ext cx="5181600" cy="23317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61" y="2859789"/>
            <a:ext cx="2475076" cy="272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66" y="2859788"/>
            <a:ext cx="1224095" cy="2720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74" y="2851894"/>
            <a:ext cx="1321392" cy="272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8187"/>
            <a:ext cx="5181600" cy="604877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Це окрема кімната, де можна працювати як поодинці, так і в колективі (до чотирьох осіб). Кабінет радимо обладнати персональним комп'ютером з офісними програмами та доступом до Інтернету (включаючи можливість спілкуватися </a:t>
            </a:r>
            <a:r>
              <a:rPr lang="ru-RU" dirty="0" smtClean="0"/>
              <a:t>в </a:t>
            </a:r>
            <a:r>
              <a:rPr lang="en-US" dirty="0"/>
              <a:t>Skype). </a:t>
            </a:r>
            <a:r>
              <a:rPr lang="uk-UA" dirty="0" smtClean="0"/>
              <a:t>Цим простором можуть користуватися студенти, навчальні групи та інші особи.</a:t>
            </a:r>
          </a:p>
          <a:p>
            <a:r>
              <a:rPr lang="uk-UA" dirty="0" smtClean="0"/>
              <a:t>Відвідування кабінету бажано бронювати заздалегідь. Тут також можна працювати з документами, наявними в базі даних бібліотеки, та завантажувати свої програми у комп’ютер.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95" y="93181"/>
            <a:ext cx="3263503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68785"/>
            <a:ext cx="3441819" cy="4589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8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33286"/>
            <a:ext cx="5181600" cy="5843677"/>
          </a:xfrm>
        </p:spPr>
        <p:txBody>
          <a:bodyPr>
            <a:normAutofit/>
          </a:bodyPr>
          <a:lstStyle/>
          <a:p>
            <a:r>
              <a:rPr lang="uk-UA" dirty="0" smtClean="0"/>
              <a:t>Добре зарекомендував себе метод «гарячий стелаж», на якому розміщені книги, особливо затребувані в даний період. Як правило, цей стелаж розташований недалеко від кафедри видачі. Для полегшення пошуку цікавої книги можна застосувати спосіб «Книжкові розвали» - справжній подарунок для тих, хто звик орієнтуватися на чужу думку і просто цікавих. 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19733"/>
          <a:stretch/>
        </p:blipFill>
        <p:spPr>
          <a:xfrm>
            <a:off x="9570132" y="557524"/>
            <a:ext cx="2538101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/>
          <a:stretch/>
        </p:blipFill>
        <p:spPr>
          <a:xfrm>
            <a:off x="6238430" y="796190"/>
            <a:ext cx="3213218" cy="49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602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Bahnschrift</vt:lpstr>
      <vt:lpstr>Bahnschrift Condensed</vt:lpstr>
      <vt:lpstr>Calibri</vt:lpstr>
      <vt:lpstr>Calibri Light</vt:lpstr>
      <vt:lpstr>Monotype Corsiva</vt:lpstr>
      <vt:lpstr>Тема Office</vt:lpstr>
      <vt:lpstr>Приваблива бібліотека. Сучасний підхід до організації бібліотечного простору.</vt:lpstr>
      <vt:lpstr>Приваблива бібліотека.</vt:lpstr>
      <vt:lpstr>Презентация PowerPoint</vt:lpstr>
      <vt:lpstr>Презентация PowerPoint</vt:lpstr>
      <vt:lpstr>Сучасний підхід до організації бібліотечного простору</vt:lpstr>
      <vt:lpstr>За уподобанням користувачів у бібліотеці пропонуємо створити різні читацькі зони.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Приваблива бібліотека. Сучасний підхід до організації бібліотечного простору.</dc:title>
  <dc:creator>Biblioteka</dc:creator>
  <cp:lastModifiedBy>Biblioteka</cp:lastModifiedBy>
  <cp:revision>18</cp:revision>
  <dcterms:created xsi:type="dcterms:W3CDTF">2023-05-24T10:27:41Z</dcterms:created>
  <dcterms:modified xsi:type="dcterms:W3CDTF">2023-06-08T07:49:38Z</dcterms:modified>
</cp:coreProperties>
</file>